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0ffc263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0ffc263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10985ea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10985ea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10985e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10985e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PERMANOVA, cave had a p &lt; -.001 for both Sorenson and Bray-Curtis but only p &lt; 0.005 for Weighted Unifrac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 for cave was 0.51636, 0.5405, and 0.64567, respectively.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 was 1.7794, 1.9605, and 3.037, respectively.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= the percent variation explained.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 = the F-Statistic, which represents the importance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Pr(&gt;F) = the pvalue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Sorensen: Shared Species as a binary value: Abundance-unweighted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Bray-Curtis: Shared Abundant species: Abundance-weighted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(Abundance-)Weighted UNIFRAC: Consider Abundant Species and where they fall on the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PCoA: Linear Method. Eigenvalue = how much variation is explained by each axis. Choose to view axis 1, 2, 3, etc. and plot them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NMDS: Non-linear. Smush multiple Dimensions into 2 or 3 axes. Need to report Stress value (ideally &lt;0.15).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0ffc263d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0ffc263d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10985ea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10985ea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0ffc263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0ffc263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Proteobacteria is the most </a:t>
            </a:r>
            <a:r>
              <a:rPr lang="en"/>
              <a:t>abundant</a:t>
            </a:r>
            <a:r>
              <a:rPr lang="en"/>
              <a:t> phyla which matches their results!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0ffc263d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0ffc263d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0ffc263d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0ffc263d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0ffc263d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0ffc263d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men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0ffc263d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0ffc263d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men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ffc263d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ffc263d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men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0ffc263d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0ffc263d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men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0ffc263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0ffc263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men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ffc263d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ffc263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0ffc263d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0ffc263d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0ffc263d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0ffc263d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8D2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wallpapers.com/wallpapers/pastel-sailor-moon-wne6gafes63c1o2a.html" TargetMode="External"/><Relationship Id="rId10" Type="http://schemas.openxmlformats.org/officeDocument/2006/relationships/hyperlink" Target="https://i.pinimg.com/originals/ad/cb/08/adcb088b101e3c9e891f10f7aa359e7d.jpg" TargetMode="External"/><Relationship Id="rId13" Type="http://schemas.openxmlformats.org/officeDocument/2006/relationships/hyperlink" Target="https://www.picng.com/down/14440" TargetMode="External"/><Relationship Id="rId12" Type="http://schemas.openxmlformats.org/officeDocument/2006/relationships/hyperlink" Target="https://freepng.pictures/download/moon-3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hyperlink" Target="https://www.flickr.com/photos/anschieber/14742248120/" TargetMode="External"/><Relationship Id="rId9" Type="http://schemas.openxmlformats.org/officeDocument/2006/relationships/image" Target="../media/image19.jpg"/><Relationship Id="rId1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8.jp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55861" t="-90"/>
          <a:stretch/>
        </p:blipFill>
        <p:spPr>
          <a:xfrm rot="-5400000">
            <a:off x="3434749" y="36836"/>
            <a:ext cx="2274500" cy="91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55861" t="-90"/>
          <a:stretch/>
        </p:blipFill>
        <p:spPr>
          <a:xfrm rot="5400000">
            <a:off x="3443962" y="-3443964"/>
            <a:ext cx="2274500" cy="91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83763" y="343350"/>
            <a:ext cx="8394900" cy="44568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850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Amplicon </a:t>
            </a:r>
            <a:r>
              <a:rPr b="1" lang="en" sz="46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Analysis</a:t>
            </a:r>
            <a:endParaRPr b="1" sz="46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159500" y="3110375"/>
            <a:ext cx="68250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Sophia Aredas and Havi Rojer</a:t>
            </a:r>
            <a:endParaRPr sz="26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Fata Apei: north-western Romania 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Ferrice: north-western Romania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Tăușoare: northern Romania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 Caves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26" name="Google Shape;126;p22"/>
          <p:cNvGrpSpPr/>
          <p:nvPr/>
        </p:nvGrpSpPr>
        <p:grpSpPr>
          <a:xfrm>
            <a:off x="445025" y="2806575"/>
            <a:ext cx="3876749" cy="2235625"/>
            <a:chOff x="2578375" y="2745325"/>
            <a:chExt cx="3876749" cy="2235625"/>
          </a:xfrm>
        </p:grpSpPr>
        <p:pic>
          <p:nvPicPr>
            <p:cNvPr id="127" name="Google Shape;127;p22"/>
            <p:cNvPicPr preferRelativeResize="0"/>
            <p:nvPr/>
          </p:nvPicPr>
          <p:blipFill rotWithShape="1">
            <a:blip r:embed="rId3">
              <a:alphaModFix/>
            </a:blip>
            <a:srcRect b="0" l="2890" r="6766" t="0"/>
            <a:stretch/>
          </p:blipFill>
          <p:spPr>
            <a:xfrm>
              <a:off x="2578375" y="2746700"/>
              <a:ext cx="3876749" cy="2234250"/>
            </a:xfrm>
            <a:prstGeom prst="rect">
              <a:avLst/>
            </a:prstGeom>
            <a:noFill/>
            <a:ln cap="flat" cmpd="sng" w="28575">
              <a:solidFill>
                <a:srgbClr val="70565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8" name="Google Shape;128;p22"/>
            <p:cNvSpPr/>
            <p:nvPr/>
          </p:nvSpPr>
          <p:spPr>
            <a:xfrm>
              <a:off x="4746225" y="2746700"/>
              <a:ext cx="1616100" cy="57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4265900" y="2745325"/>
              <a:ext cx="1052100" cy="23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4572000" y="2917700"/>
              <a:ext cx="1052100" cy="23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62" y="2348825"/>
            <a:ext cx="3916874" cy="2693375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572000" y="1063775"/>
            <a:ext cx="42603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Nestor: south-eastern Brazil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37" y="1878975"/>
            <a:ext cx="3189224" cy="3163225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50450" y="445025"/>
            <a:ext cx="82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samples are phylogenetically diverse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13" y="1160275"/>
            <a:ext cx="5359577" cy="3735475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21550"/>
            <a:ext cx="8520600" cy="6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Samples from caves close to each other are not </a:t>
            </a:r>
            <a:r>
              <a:rPr b="1" lang="en" sz="19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necessarily similar in composition</a:t>
            </a:r>
            <a:endParaRPr b="1" sz="19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6" y="1040575"/>
            <a:ext cx="8599649" cy="3753951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5"/>
          <p:cNvGrpSpPr/>
          <p:nvPr/>
        </p:nvGrpSpPr>
        <p:grpSpPr>
          <a:xfrm>
            <a:off x="3589125" y="204025"/>
            <a:ext cx="4605599" cy="4471249"/>
            <a:chOff x="2269200" y="225075"/>
            <a:chExt cx="4605599" cy="4471249"/>
          </a:xfrm>
        </p:grpSpPr>
        <p:pic>
          <p:nvPicPr>
            <p:cNvPr id="151" name="Google Shape;151;p25"/>
            <p:cNvPicPr preferRelativeResize="0"/>
            <p:nvPr/>
          </p:nvPicPr>
          <p:blipFill rotWithShape="1">
            <a:blip r:embed="rId3">
              <a:alphaModFix/>
            </a:blip>
            <a:srcRect b="6611" l="0" r="0" t="0"/>
            <a:stretch/>
          </p:blipFill>
          <p:spPr>
            <a:xfrm>
              <a:off x="2269200" y="225075"/>
              <a:ext cx="4605599" cy="4471249"/>
            </a:xfrm>
            <a:prstGeom prst="rect">
              <a:avLst/>
            </a:prstGeom>
            <a:noFill/>
            <a:ln cap="flat" cmpd="sng" w="19050">
              <a:solidFill>
                <a:srgbClr val="70565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2" name="Google Shape;152;p25"/>
            <p:cNvSpPr/>
            <p:nvPr/>
          </p:nvSpPr>
          <p:spPr>
            <a:xfrm>
              <a:off x="5856575" y="4512150"/>
              <a:ext cx="856500" cy="13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4984875" y="4675275"/>
            <a:ext cx="181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Theodorescu et al.</a:t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00100" y="1382175"/>
            <a:ext cx="30261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 authors of the paper found:</a:t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Ferice and Fata Apei were grouped together</a:t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Nestor and Tausoare were separate</a:t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Proteobacteria are the most abundant annotated phylum in moonmilk</a:t>
            </a:r>
            <a:endParaRPr b="1" sz="2220">
              <a:solidFill>
                <a:srgbClr val="705652"/>
              </a:solidFill>
              <a:highlight>
                <a:schemeClr val="accent6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88" y="1017725"/>
            <a:ext cx="6663631" cy="3820974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99" y="60075"/>
            <a:ext cx="4445377" cy="2549024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437" y="2655150"/>
            <a:ext cx="5053125" cy="2451301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7"/>
          <p:cNvSpPr txBox="1"/>
          <p:nvPr/>
        </p:nvSpPr>
        <p:spPr>
          <a:xfrm>
            <a:off x="7210225" y="4284525"/>
            <a:ext cx="181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Theodorescu et al.</a:t>
            </a:r>
            <a:endParaRPr sz="18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Conclusions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samples are phylogenetically diverse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Samples from caves close to each other are not necessarily similar in composition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Proteobacteria are the most abundant annotated phylum in moonmilk, followed by Acidobacteriota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600"/>
              <a:buFont typeface="EB Garamond"/>
              <a:buChar char="○"/>
            </a:pPr>
            <a:r>
              <a:rPr lang="en" sz="16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Actinobacteriota are present but not particularly abundant</a:t>
            </a:r>
            <a:endParaRPr sz="16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450" y="92100"/>
            <a:ext cx="792825" cy="8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Photos Used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00" y="1152475"/>
            <a:ext cx="2167424" cy="1625576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29"/>
          <p:cNvSpPr txBox="1"/>
          <p:nvPr/>
        </p:nvSpPr>
        <p:spPr>
          <a:xfrm>
            <a:off x="966620" y="2778050"/>
            <a:ext cx="20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https://www.flickr.com/photos/anschieber/14742248120/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25" y="1095650"/>
            <a:ext cx="2364022" cy="1625576"/>
          </a:xfrm>
          <a:prstGeom prst="rect">
            <a:avLst/>
          </a:prstGeom>
          <a:noFill/>
          <a:ln cap="flat" cmpd="sng" w="3810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650" y="1095650"/>
            <a:ext cx="1638936" cy="1625575"/>
          </a:xfrm>
          <a:prstGeom prst="rect">
            <a:avLst/>
          </a:prstGeom>
          <a:noFill/>
          <a:ln cap="flat" cmpd="sng" w="3810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0725" y="3168675"/>
            <a:ext cx="1314650" cy="13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146" y="3137500"/>
            <a:ext cx="1408675" cy="13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3441488" y="3032089"/>
            <a:ext cx="1045513" cy="185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7327500" y="4483325"/>
            <a:ext cx="185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https://i.pinimg.com/originals/ad/cb/08/adcb088b101e3c9e891f10f7aa359e7d.jpg</a:t>
            </a: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2880500" y="4483325"/>
            <a:ext cx="216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https://wallpapers.com/wallpapers/pastel-sailor-moon-wne6gafes63c1o2a.html</a:t>
            </a: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5331700" y="4452575"/>
            <a:ext cx="17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https://freepng.pictures/download/moon-3/</a:t>
            </a: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677300" y="4421825"/>
            <a:ext cx="19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https://www.picng.com/down/14440</a:t>
            </a: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3514500" y="2721225"/>
            <a:ext cx="21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Theodorescu et al.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6143975" y="2721225"/>
            <a:ext cx="211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Theodorescu et al.</a:t>
            </a:r>
            <a:endParaRPr sz="10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14">
            <a:alphaModFix/>
          </a:blip>
          <a:srcRect b="13016" l="24342" r="23876" t="13024"/>
          <a:stretch/>
        </p:blipFill>
        <p:spPr>
          <a:xfrm>
            <a:off x="1151138" y="3519592"/>
            <a:ext cx="1045524" cy="99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2" y="319700"/>
            <a:ext cx="77200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What is Moonmilk?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088" y="1234600"/>
            <a:ext cx="3861820" cy="377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1205" l="18213" r="19047" t="12941"/>
          <a:stretch/>
        </p:blipFill>
        <p:spPr>
          <a:xfrm>
            <a:off x="2117950" y="985300"/>
            <a:ext cx="4843652" cy="28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55861" t="-90"/>
          <a:stretch/>
        </p:blipFill>
        <p:spPr>
          <a:xfrm>
            <a:off x="1" y="-1"/>
            <a:ext cx="127683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0" r="55861" t="-90"/>
          <a:stretch/>
        </p:blipFill>
        <p:spPr>
          <a:xfrm flipH="1">
            <a:off x="7867176" y="-1"/>
            <a:ext cx="127683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It’s not real milk.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538" y="1133300"/>
            <a:ext cx="3774925" cy="3774925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55861" t="-90"/>
          <a:stretch/>
        </p:blipFill>
        <p:spPr>
          <a:xfrm>
            <a:off x="1" y="-1"/>
            <a:ext cx="127683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55861" t="-90"/>
          <a:stretch/>
        </p:blipFill>
        <p:spPr>
          <a:xfrm flipH="1">
            <a:off x="7867176" y="-1"/>
            <a:ext cx="127683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3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is a limestone precipitate found in caves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amples have been found to harbor archaea, bacteria, and fungi</a:t>
            </a:r>
            <a:endParaRPr sz="1500">
              <a:solidFill>
                <a:srgbClr val="705652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5250" y="4657575"/>
            <a:ext cx="3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Wikipedia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25" y="1306938"/>
            <a:ext cx="4143299" cy="3107474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3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is a limestone precipitate found in caves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amples have been found to harbor archaea, bacteria, and fungi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Used for medical and cosmetic purposes for thousands of years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First documented in China (~1250-1310 BCE)</a:t>
            </a:r>
            <a:endParaRPr sz="1500">
              <a:solidFill>
                <a:srgbClr val="705652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5250" y="4657575"/>
            <a:ext cx="3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Wikipedia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25" y="1306938"/>
            <a:ext cx="4143299" cy="3107474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43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is a limestone 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precipitate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found in caves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amples have been found to harbor archaea, bacteria, and fungi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Used for medical and cosmetic purposes for thousands of years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First documented in China (~1250-1310 BCE)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Actinobacteria have been found to be abundant in moonmilk deposits </a:t>
            </a:r>
            <a:endParaRPr sz="150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705652"/>
              </a:buClr>
              <a:buSzPts val="1500"/>
              <a:buFont typeface="EB Garamond"/>
              <a:buChar char="○"/>
            </a:pP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Potentially a novel source of natural biological </a:t>
            </a:r>
            <a:r>
              <a:rPr lang="en" sz="150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compounds</a:t>
            </a:r>
            <a:endParaRPr sz="1500">
              <a:solidFill>
                <a:srgbClr val="705652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</a:t>
            </a:r>
            <a:endParaRPr b="1" sz="2420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5250" y="4657575"/>
            <a:ext cx="3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Wikipedia,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Theodorescu et al.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25" y="1306938"/>
            <a:ext cx="4143299" cy="3107474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Question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How does the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microbial community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of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microbiome samples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vary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between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different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caves?</a:t>
            </a:r>
            <a:endParaRPr>
              <a:solidFill>
                <a:srgbClr val="D8D2FA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Hypothesis</a:t>
            </a:r>
            <a:r>
              <a:rPr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Cave location </a:t>
            </a:r>
            <a:r>
              <a:rPr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will be the </a:t>
            </a:r>
            <a:r>
              <a:rPr b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primary driver </a:t>
            </a:r>
            <a:r>
              <a:rPr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of </a:t>
            </a:r>
            <a:r>
              <a:rPr b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microbial diversity in moonmilk. </a:t>
            </a:r>
            <a:r>
              <a:rPr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Caves that are </a:t>
            </a:r>
            <a:r>
              <a:rPr b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closer to each other </a:t>
            </a:r>
            <a:r>
              <a:rPr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will have </a:t>
            </a:r>
            <a:r>
              <a:rPr b="1" lang="en">
                <a:solidFill>
                  <a:srgbClr val="D8D2FA"/>
                </a:solidFill>
                <a:latin typeface="EB Garamond"/>
                <a:ea typeface="EB Garamond"/>
                <a:cs typeface="EB Garamond"/>
                <a:sym typeface="EB Garamond"/>
              </a:rPr>
              <a:t>more similar microbial diversity.</a:t>
            </a:r>
            <a:endParaRPr b="1">
              <a:solidFill>
                <a:srgbClr val="D8D2F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325" y="200175"/>
            <a:ext cx="440350" cy="4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9325" y="200175"/>
            <a:ext cx="440350" cy="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Question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: How does the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microbial community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of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moonmilk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microbiome samples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vary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between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different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caves?</a:t>
            </a:r>
            <a:endParaRPr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Hypothesis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Cave location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will be the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primary driver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of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microbial diversity in moonmilk.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Caves that are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closer to each other </a:t>
            </a:r>
            <a:r>
              <a:rPr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will have </a:t>
            </a:r>
            <a:r>
              <a:rPr b="1" lang="en">
                <a:solidFill>
                  <a:srgbClr val="705652"/>
                </a:solidFill>
                <a:latin typeface="EB Garamond"/>
                <a:ea typeface="EB Garamond"/>
                <a:cs typeface="EB Garamond"/>
                <a:sym typeface="EB Garamond"/>
              </a:rPr>
              <a:t>more similar microbial diversity.</a:t>
            </a:r>
            <a:endParaRPr b="1">
              <a:solidFill>
                <a:srgbClr val="70565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325" y="200175"/>
            <a:ext cx="440350" cy="4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9325" y="200175"/>
            <a:ext cx="440350" cy="4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13" y="945075"/>
            <a:ext cx="8531174" cy="3253349"/>
          </a:xfrm>
          <a:prstGeom prst="rect">
            <a:avLst/>
          </a:prstGeom>
          <a:noFill/>
          <a:ln cap="flat" cmpd="sng" w="19050">
            <a:solidFill>
              <a:srgbClr val="7056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